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648" r:id="rId1"/>
  </p:sldMasterIdLst>
  <p:notesMasterIdLst>
    <p:notesMasterId r:id="rId10"/>
  </p:notesMasterIdLst>
  <p:sldIdLst>
    <p:sldId id="260" r:id="rId2"/>
    <p:sldId id="257" r:id="rId3"/>
    <p:sldId id="261" r:id="rId4"/>
    <p:sldId id="258" r:id="rId5"/>
    <p:sldId id="259" r:id="rId6"/>
    <p:sldId id="262"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99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449C33-B9AC-4E3D-B0B6-91DFAD957B1A}" type="datetimeFigureOut">
              <a:rPr lang="en-US" smtClean="0"/>
              <a:pPr/>
              <a:t>7/17/2014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9CC21-2704-4999-960C-95638D1593A7}" type="slidenum">
              <a:rPr lang="en-US" smtClean="0"/>
              <a:pPr/>
              <a:t>‹#›</a:t>
            </a:fld>
            <a:endParaRPr lang="en-US"/>
          </a:p>
        </p:txBody>
      </p:sp>
    </p:spTree>
    <p:extLst>
      <p:ext uri="{BB962C8B-B14F-4D97-AF65-F5344CB8AC3E}">
        <p14:creationId xmlns:p14="http://schemas.microsoft.com/office/powerpoint/2010/main" xmlns="" val="3512216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29CC21-2704-4999-960C-95638D1593A7}" type="slidenum">
              <a:rPr lang="en-US" smtClean="0"/>
              <a:pPr/>
              <a:t>2</a:t>
            </a:fld>
            <a:endParaRPr lang="en-US"/>
          </a:p>
        </p:txBody>
      </p:sp>
    </p:spTree>
    <p:extLst>
      <p:ext uri="{BB962C8B-B14F-4D97-AF65-F5344CB8AC3E}">
        <p14:creationId xmlns:p14="http://schemas.microsoft.com/office/powerpoint/2010/main" xmlns="" val="215027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29CC21-2704-4999-960C-95638D1593A7}" type="slidenum">
              <a:rPr lang="en-US" smtClean="0"/>
              <a:pPr/>
              <a:t>3</a:t>
            </a:fld>
            <a:endParaRPr lang="en-US"/>
          </a:p>
        </p:txBody>
      </p:sp>
    </p:spTree>
    <p:extLst>
      <p:ext uri="{BB962C8B-B14F-4D97-AF65-F5344CB8AC3E}">
        <p14:creationId xmlns:p14="http://schemas.microsoft.com/office/powerpoint/2010/main" xmlns="" val="1788606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92000">
              <a:schemeClr val="bg1"/>
            </a:gs>
            <a:gs pos="0">
              <a:srgbClr val="990099">
                <a:lumMod val="100000"/>
              </a:srgbClr>
            </a:gs>
            <a:gs pos="8000">
              <a:schemeClr val="bg1">
                <a:lumMod val="90000"/>
                <a:lumOff val="10000"/>
              </a:schemeClr>
            </a:gs>
            <a:gs pos="100000">
              <a:srgbClr val="990099"/>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defRPr sz="3200" b="0">
                <a:solidFill>
                  <a:srgbClr val="990099"/>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Presentation Name</a:t>
            </a:r>
            <a:endParaRPr lang="en-US" dirty="0"/>
          </a:p>
        </p:txBody>
      </p:sp>
      <p:sp>
        <p:nvSpPr>
          <p:cNvPr id="3" name="Subtitle 2"/>
          <p:cNvSpPr>
            <a:spLocks noGrp="1"/>
          </p:cNvSpPr>
          <p:nvPr>
            <p:ph type="subTitle" idx="1" hasCustomPrompt="1"/>
          </p:nvPr>
        </p:nvSpPr>
        <p:spPr>
          <a:xfrm>
            <a:off x="1371600" y="3886200"/>
            <a:ext cx="6400800" cy="1752600"/>
          </a:xfrm>
        </p:spPr>
        <p:txBody>
          <a:bodyPr>
            <a:normAutofit/>
          </a:bodyPr>
          <a:lstStyle>
            <a:lvl1pPr marL="0" indent="0" algn="ctr">
              <a:buNone/>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 Location / Date Etc.</a:t>
            </a:r>
            <a:endParaRPr lang="en-US" dirty="0"/>
          </a:p>
        </p:txBody>
      </p:sp>
      <p:sp>
        <p:nvSpPr>
          <p:cNvPr id="9" name="TextBox 8"/>
          <p:cNvSpPr txBox="1"/>
          <p:nvPr userDrawn="1"/>
        </p:nvSpPr>
        <p:spPr>
          <a:xfrm>
            <a:off x="2895600" y="6202235"/>
            <a:ext cx="34290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dirty="0" smtClean="0">
                <a:solidFill>
                  <a:srgbClr val="990099"/>
                </a:solidFill>
                <a:latin typeface="Verdana" panose="020B0604030504040204" pitchFamily="34" charset="0"/>
                <a:ea typeface="Verdana" panose="020B0604030504040204" pitchFamily="34" charset="0"/>
                <a:cs typeface="Verdana" panose="020B0604030504040204" pitchFamily="34" charset="0"/>
              </a:rPr>
              <a:t>Health Care Information Consultants, LLC</a:t>
            </a:r>
            <a:endParaRPr lang="en-US" sz="1200" b="0" dirty="0">
              <a:solidFill>
                <a:srgbClr val="990099"/>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114800" y="5873496"/>
            <a:ext cx="917448" cy="298704"/>
          </a:xfrm>
          <a:prstGeom prst="rect">
            <a:avLst/>
          </a:prstGeom>
        </p:spPr>
      </p:pic>
    </p:spTree>
    <p:extLst>
      <p:ext uri="{BB962C8B-B14F-4D97-AF65-F5344CB8AC3E}">
        <p14:creationId xmlns:p14="http://schemas.microsoft.com/office/powerpoint/2010/main" xmlns="" val="172502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5CA1709-01AF-44BF-8938-10B2EF3AA563}" type="slidenum">
              <a:rPr lang="en-US" smtClean="0"/>
              <a:pPr/>
              <a:t>‹#›</a:t>
            </a:fld>
            <a:endParaRPr lang="en-US"/>
          </a:p>
        </p:txBody>
      </p:sp>
    </p:spTree>
    <p:extLst>
      <p:ext uri="{BB962C8B-B14F-4D97-AF65-F5344CB8AC3E}">
        <p14:creationId xmlns:p14="http://schemas.microsoft.com/office/powerpoint/2010/main" xmlns="" val="2303444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5CA1709-01AF-44BF-8938-10B2EF3AA563}" type="slidenum">
              <a:rPr lang="en-US" smtClean="0"/>
              <a:pPr/>
              <a:t>‹#›</a:t>
            </a:fld>
            <a:endParaRPr lang="en-US"/>
          </a:p>
        </p:txBody>
      </p:sp>
    </p:spTree>
    <p:extLst>
      <p:ext uri="{BB962C8B-B14F-4D97-AF65-F5344CB8AC3E}">
        <p14:creationId xmlns:p14="http://schemas.microsoft.com/office/powerpoint/2010/main" xmlns="" val="618878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5CA1709-01AF-44BF-8938-10B2EF3AA563}" type="slidenum">
              <a:rPr lang="en-US" smtClean="0"/>
              <a:pPr/>
              <a:t>‹#›</a:t>
            </a:fld>
            <a:endParaRPr lang="en-US"/>
          </a:p>
        </p:txBody>
      </p:sp>
    </p:spTree>
    <p:extLst>
      <p:ext uri="{BB962C8B-B14F-4D97-AF65-F5344CB8AC3E}">
        <p14:creationId xmlns:p14="http://schemas.microsoft.com/office/powerpoint/2010/main" xmlns="" val="1194742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D5CA1709-01AF-44BF-8938-10B2EF3AA563}" type="slidenum">
              <a:rPr lang="en-US" smtClean="0"/>
              <a:pPr/>
              <a:t>‹#›</a:t>
            </a:fld>
            <a:endParaRPr lang="en-US"/>
          </a:p>
        </p:txBody>
      </p:sp>
    </p:spTree>
    <p:extLst>
      <p:ext uri="{BB962C8B-B14F-4D97-AF65-F5344CB8AC3E}">
        <p14:creationId xmlns:p14="http://schemas.microsoft.com/office/powerpoint/2010/main" xmlns="" val="1043585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D5CA1709-01AF-44BF-8938-10B2EF3AA563}" type="slidenum">
              <a:rPr lang="en-US" smtClean="0"/>
              <a:pPr/>
              <a:t>‹#›</a:t>
            </a:fld>
            <a:endParaRPr lang="en-US"/>
          </a:p>
        </p:txBody>
      </p:sp>
    </p:spTree>
    <p:extLst>
      <p:ext uri="{BB962C8B-B14F-4D97-AF65-F5344CB8AC3E}">
        <p14:creationId xmlns:p14="http://schemas.microsoft.com/office/powerpoint/2010/main" xmlns="" val="2658114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99009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99009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D5CA1709-01AF-44BF-8938-10B2EF3AA563}" type="slidenum">
              <a:rPr lang="en-US" smtClean="0"/>
              <a:pPr/>
              <a:t>‹#›</a:t>
            </a:fld>
            <a:endParaRPr lang="en-US"/>
          </a:p>
        </p:txBody>
      </p:sp>
    </p:spTree>
    <p:extLst>
      <p:ext uri="{BB962C8B-B14F-4D97-AF65-F5344CB8AC3E}">
        <p14:creationId xmlns:p14="http://schemas.microsoft.com/office/powerpoint/2010/main" xmlns="" val="3480601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Title</a:t>
            </a:r>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D5CA1709-01AF-44BF-8938-10B2EF3AA563}" type="slidenum">
              <a:rPr lang="en-US" smtClean="0"/>
              <a:pPr/>
              <a:t>‹#›</a:t>
            </a:fld>
            <a:endParaRPr lang="en-US" dirty="0"/>
          </a:p>
        </p:txBody>
      </p:sp>
    </p:spTree>
    <p:extLst>
      <p:ext uri="{BB962C8B-B14F-4D97-AF65-F5344CB8AC3E}">
        <p14:creationId xmlns:p14="http://schemas.microsoft.com/office/powerpoint/2010/main" xmlns="" val="2784409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CA1709-01AF-44BF-8938-10B2EF3AA563}" type="slidenum">
              <a:rPr lang="en-US" smtClean="0"/>
              <a:pPr/>
              <a:t>‹#›</a:t>
            </a:fld>
            <a:endParaRPr lang="en-US"/>
          </a:p>
        </p:txBody>
      </p:sp>
    </p:spTree>
    <p:extLst>
      <p:ext uri="{BB962C8B-B14F-4D97-AF65-F5344CB8AC3E}">
        <p14:creationId xmlns:p14="http://schemas.microsoft.com/office/powerpoint/2010/main" xmlns="" val="1944573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5CA1709-01AF-44BF-8938-10B2EF3AA563}" type="slidenum">
              <a:rPr lang="en-US" smtClean="0"/>
              <a:pPr/>
              <a:t>‹#›</a:t>
            </a:fld>
            <a:endParaRPr lang="en-US"/>
          </a:p>
        </p:txBody>
      </p:sp>
    </p:spTree>
    <p:extLst>
      <p:ext uri="{BB962C8B-B14F-4D97-AF65-F5344CB8AC3E}">
        <p14:creationId xmlns:p14="http://schemas.microsoft.com/office/powerpoint/2010/main" xmlns="" val="2346975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5CA1709-01AF-44BF-8938-10B2EF3AA563}" type="slidenum">
              <a:rPr lang="en-US" smtClean="0"/>
              <a:pPr/>
              <a:t>‹#›</a:t>
            </a:fld>
            <a:endParaRPr lang="en-US"/>
          </a:p>
        </p:txBody>
      </p:sp>
    </p:spTree>
    <p:extLst>
      <p:ext uri="{BB962C8B-B14F-4D97-AF65-F5344CB8AC3E}">
        <p14:creationId xmlns:p14="http://schemas.microsoft.com/office/powerpoint/2010/main" xmlns="" val="3389844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Slide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Slide </a:t>
            </a:r>
            <a:fld id="{D5CA1709-01AF-44BF-8938-10B2EF3AA563}" type="slidenum">
              <a:rPr lang="en-US" smtClean="0"/>
              <a:pPr/>
              <a:t>‹#›</a:t>
            </a:fld>
            <a:endParaRPr lang="en-US" dirty="0"/>
          </a:p>
        </p:txBody>
      </p:sp>
      <p:sp>
        <p:nvSpPr>
          <p:cNvPr id="7" name="TextBox 6"/>
          <p:cNvSpPr txBox="1"/>
          <p:nvPr userDrawn="1"/>
        </p:nvSpPr>
        <p:spPr>
          <a:xfrm>
            <a:off x="197838" y="6428601"/>
            <a:ext cx="2971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990099"/>
                </a:solidFill>
              </a:rPr>
              <a:t>Health Care Information Consultants, LLC</a:t>
            </a:r>
            <a:endParaRPr lang="en-US" sz="1200" b="1" dirty="0">
              <a:solidFill>
                <a:srgbClr val="990099"/>
              </a:solidFill>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301302" y="6175248"/>
            <a:ext cx="917448" cy="298704"/>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8915400" y="0"/>
            <a:ext cx="228600" cy="6858000"/>
          </a:xfrm>
          <a:prstGeom prst="rect">
            <a:avLst/>
          </a:prstGeom>
        </p:spPr>
      </p:pic>
    </p:spTree>
    <p:extLst>
      <p:ext uri="{BB962C8B-B14F-4D97-AF65-F5344CB8AC3E}">
        <p14:creationId xmlns:p14="http://schemas.microsoft.com/office/powerpoint/2010/main" xmlns="" val="128459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rgbClr val="990099"/>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Meaningful Use Pre-Payment Audit</a:t>
            </a:r>
            <a:endParaRPr lang="en-US" dirty="0"/>
          </a:p>
        </p:txBody>
      </p:sp>
      <p:sp>
        <p:nvSpPr>
          <p:cNvPr id="9" name="Subtitle 8"/>
          <p:cNvSpPr>
            <a:spLocks noGrp="1"/>
          </p:cNvSpPr>
          <p:nvPr>
            <p:ph type="subTitle" idx="1"/>
          </p:nvPr>
        </p:nvSpPr>
        <p:spPr/>
        <p:txBody>
          <a:bodyPr/>
          <a:lstStyle/>
          <a:p>
            <a:r>
              <a:rPr lang="en-US" dirty="0" smtClean="0"/>
              <a:t>Jennifer Moore, </a:t>
            </a:r>
            <a:r>
              <a:rPr lang="en-US" smtClean="0"/>
              <a:t>MHA Principal</a:t>
            </a:r>
            <a:endParaRPr lang="en-US" dirty="0" smtClean="0"/>
          </a:p>
          <a:p>
            <a:r>
              <a:rPr lang="en-US" dirty="0" smtClean="0"/>
              <a:t>May 16, 2014</a:t>
            </a:r>
            <a:endParaRPr lang="en-US" dirty="0"/>
          </a:p>
        </p:txBody>
      </p:sp>
    </p:spTree>
    <p:extLst>
      <p:ext uri="{BB962C8B-B14F-4D97-AF65-F5344CB8AC3E}">
        <p14:creationId xmlns:p14="http://schemas.microsoft.com/office/powerpoint/2010/main" xmlns="" val="1097819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Prepayment Audit Letter</a:t>
            </a:r>
            <a:endParaRPr lang="en-US" dirty="0"/>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xmlns="" val="1770712129"/>
              </p:ext>
            </p:extLst>
          </p:nvPr>
        </p:nvGraphicFramePr>
        <p:xfrm>
          <a:off x="2822575" y="1002356"/>
          <a:ext cx="4645025" cy="5474644"/>
        </p:xfrm>
        <a:graphic>
          <a:graphicData uri="http://schemas.openxmlformats.org/presentationml/2006/ole">
            <p:oleObj spid="_x0000_s1032" name="Acrobat Document" r:id="rId4" imgW="5829199" imgH="7543800" progId="Acrobat.Document.11">
              <p:embed/>
            </p:oleObj>
          </a:graphicData>
        </a:graphic>
      </p:graphicFrame>
      <p:sp>
        <p:nvSpPr>
          <p:cNvPr id="7" name="Slide Number Placeholder 6"/>
          <p:cNvSpPr>
            <a:spLocks noGrp="1"/>
          </p:cNvSpPr>
          <p:nvPr>
            <p:ph type="sldNum" sz="quarter" idx="12"/>
          </p:nvPr>
        </p:nvSpPr>
        <p:spPr/>
        <p:txBody>
          <a:bodyPr/>
          <a:lstStyle/>
          <a:p>
            <a:fld id="{D5CA1709-01AF-44BF-8938-10B2EF3AA563}" type="slidenum">
              <a:rPr lang="en-US" smtClean="0"/>
              <a:pPr/>
              <a:t>3</a:t>
            </a:fld>
            <a:endParaRPr lang="en-US" dirty="0"/>
          </a:p>
        </p:txBody>
      </p:sp>
    </p:spTree>
    <p:extLst>
      <p:ext uri="{BB962C8B-B14F-4D97-AF65-F5344CB8AC3E}">
        <p14:creationId xmlns:p14="http://schemas.microsoft.com/office/powerpoint/2010/main" xmlns="" val="3356979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Instructions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a:t>Please supply all requested items by January 27, 2014 by utilizing one of the following methods: </a:t>
            </a:r>
          </a:p>
          <a:p>
            <a:pPr lvl="1">
              <a:buFont typeface="Wingdings" panose="05000000000000000000" pitchFamily="2" charset="2"/>
              <a:buChar char="§"/>
            </a:pPr>
            <a:r>
              <a:rPr lang="en-US" dirty="0"/>
              <a:t>1. Electronically uploading the information to our secure web portal (</a:t>
            </a:r>
            <a:r>
              <a:rPr lang="en-US" i="1" dirty="0"/>
              <a:t>see step by step instructions attached</a:t>
            </a:r>
            <a:r>
              <a:rPr lang="en-US" dirty="0"/>
              <a:t>) </a:t>
            </a:r>
          </a:p>
          <a:p>
            <a:pPr lvl="1">
              <a:buFont typeface="Wingdings" panose="05000000000000000000" pitchFamily="2" charset="2"/>
              <a:buChar char="§"/>
            </a:pPr>
            <a:r>
              <a:rPr lang="en-US" dirty="0"/>
              <a:t>2. Mailing the information to: </a:t>
            </a:r>
          </a:p>
          <a:p>
            <a:pPr marL="457200" lvl="1" indent="0">
              <a:buNone/>
            </a:pPr>
            <a:r>
              <a:rPr lang="en-US" dirty="0" smtClean="0"/>
              <a:t>	</a:t>
            </a:r>
            <a:r>
              <a:rPr lang="en-US" dirty="0" err="1" smtClean="0"/>
              <a:t>Figliozzi</a:t>
            </a:r>
            <a:r>
              <a:rPr lang="en-US" dirty="0" smtClean="0"/>
              <a:t> </a:t>
            </a:r>
            <a:r>
              <a:rPr lang="en-US" dirty="0"/>
              <a:t>&amp; Company, CPAs P.C. </a:t>
            </a:r>
          </a:p>
          <a:p>
            <a:pPr marL="457200" lvl="1" indent="0">
              <a:buNone/>
            </a:pPr>
            <a:r>
              <a:rPr lang="en-US" dirty="0" smtClean="0"/>
              <a:t>	585 </a:t>
            </a:r>
            <a:r>
              <a:rPr lang="en-US" dirty="0"/>
              <a:t>Stewart Avenue </a:t>
            </a:r>
          </a:p>
          <a:p>
            <a:pPr marL="457200" lvl="1" indent="0">
              <a:buNone/>
            </a:pPr>
            <a:r>
              <a:rPr lang="en-US" dirty="0" smtClean="0"/>
              <a:t>	Suite </a:t>
            </a:r>
            <a:r>
              <a:rPr lang="en-US" dirty="0"/>
              <a:t>416 </a:t>
            </a:r>
          </a:p>
          <a:p>
            <a:pPr marL="457200" lvl="1" indent="0">
              <a:buNone/>
            </a:pPr>
            <a:r>
              <a:rPr lang="en-US" dirty="0" smtClean="0"/>
              <a:t>	Garden </a:t>
            </a:r>
            <a:r>
              <a:rPr lang="en-US" dirty="0"/>
              <a:t>City, NY 11530 </a:t>
            </a:r>
          </a:p>
          <a:p>
            <a:pPr lvl="1">
              <a:buFont typeface="Wingdings" panose="05000000000000000000" pitchFamily="2" charset="2"/>
              <a:buChar char="§"/>
            </a:pPr>
            <a:r>
              <a:rPr lang="en-US" dirty="0"/>
              <a:t>The contracts between CMS and its contractors contain a confidentiality of information clause that state propriety information or data submitted by or pertaining to an organization cannot be released without the prior written consent of the organization. Additionally, the contractors are required to obtain written permission from CMS’s contract officer whenever the contractor is uncertain on the proper handling of material under the contract. Further, if any information contained within the records your organization submits to CMS’s contractors constitutes confidential information, as such terms are interpreted under the Freedom of Information Act (FOIA) (5 U.S.C. § 552) and applicable case law, CMS will protect such information from release when requested under FOIA in accordance with the Department of Health and Human Services regulations (45 C.F.R. § 5.65 (c)). </a:t>
            </a:r>
          </a:p>
          <a:p>
            <a:pPr lvl="1">
              <a:buFont typeface="Wingdings" panose="05000000000000000000" pitchFamily="2" charset="2"/>
              <a:buChar char="§"/>
            </a:pPr>
            <a:r>
              <a:rPr lang="en-US" dirty="0"/>
              <a:t>If you have any questions, please contact your assigned auditor, which can be found in the body of the email. </a:t>
            </a:r>
          </a:p>
        </p:txBody>
      </p:sp>
      <p:sp>
        <p:nvSpPr>
          <p:cNvPr id="4" name="Slide Number Placeholder 3"/>
          <p:cNvSpPr>
            <a:spLocks noGrp="1"/>
          </p:cNvSpPr>
          <p:nvPr>
            <p:ph type="sldNum" sz="quarter" idx="12"/>
          </p:nvPr>
        </p:nvSpPr>
        <p:spPr/>
        <p:txBody>
          <a:bodyPr/>
          <a:lstStyle/>
          <a:p>
            <a:fld id="{D5CA1709-01AF-44BF-8938-10B2EF3AA563}" type="slidenum">
              <a:rPr lang="en-US" smtClean="0"/>
              <a:pPr/>
              <a:t>4</a:t>
            </a:fld>
            <a:endParaRPr lang="en-US"/>
          </a:p>
        </p:txBody>
      </p:sp>
    </p:spTree>
    <p:extLst>
      <p:ext uri="{BB962C8B-B14F-4D97-AF65-F5344CB8AC3E}">
        <p14:creationId xmlns:p14="http://schemas.microsoft.com/office/powerpoint/2010/main" xmlns="" val="2569205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Request</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xmlns="" val="2018973308"/>
              </p:ext>
            </p:extLst>
          </p:nvPr>
        </p:nvGraphicFramePr>
        <p:xfrm>
          <a:off x="2971800" y="1295400"/>
          <a:ext cx="5940425" cy="7088336"/>
        </p:xfrm>
        <a:graphic>
          <a:graphicData uri="http://schemas.openxmlformats.org/presentationml/2006/ole">
            <p:oleObj spid="_x0000_s2056" name="Acrobat Document" r:id="rId3" imgW="5829199" imgH="7543800" progId="Acrobat.Document.11">
              <p:embed/>
            </p:oleObj>
          </a:graphicData>
        </a:graphic>
      </p:graphicFrame>
      <p:sp>
        <p:nvSpPr>
          <p:cNvPr id="5" name="Slide Number Placeholder 4"/>
          <p:cNvSpPr>
            <a:spLocks noGrp="1"/>
          </p:cNvSpPr>
          <p:nvPr>
            <p:ph type="sldNum" sz="quarter" idx="12"/>
          </p:nvPr>
        </p:nvSpPr>
        <p:spPr/>
        <p:txBody>
          <a:bodyPr/>
          <a:lstStyle/>
          <a:p>
            <a:fld id="{D5CA1709-01AF-44BF-8938-10B2EF3AA563}" type="slidenum">
              <a:rPr lang="en-US" smtClean="0"/>
              <a:pPr/>
              <a:t>5</a:t>
            </a:fld>
            <a:endParaRPr lang="en-US"/>
          </a:p>
        </p:txBody>
      </p:sp>
    </p:spTree>
    <p:extLst>
      <p:ext uri="{BB962C8B-B14F-4D97-AF65-F5344CB8AC3E}">
        <p14:creationId xmlns:p14="http://schemas.microsoft.com/office/powerpoint/2010/main" xmlns="" val="4225049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Begin?</a:t>
            </a:r>
            <a:endParaRPr lang="en-US" dirty="0"/>
          </a:p>
        </p:txBody>
      </p:sp>
      <p:sp>
        <p:nvSpPr>
          <p:cNvPr id="3" name="Content Placeholder 2"/>
          <p:cNvSpPr>
            <a:spLocks noGrp="1"/>
          </p:cNvSpPr>
          <p:nvPr>
            <p:ph idx="1"/>
          </p:nvPr>
        </p:nvSpPr>
        <p:spPr/>
        <p:txBody>
          <a:bodyPr/>
          <a:lstStyle/>
          <a:p>
            <a:r>
              <a:rPr lang="en-US" dirty="0" smtClean="0"/>
              <a:t>Hopefully the documentation/evidence of our attestation began long before we received this letter</a:t>
            </a:r>
          </a:p>
          <a:p>
            <a:pPr marL="0" indent="0">
              <a:buNone/>
            </a:pPr>
            <a:endParaRPr lang="en-US" dirty="0" smtClean="0"/>
          </a:p>
          <a:p>
            <a:r>
              <a:rPr lang="en-US" dirty="0" smtClean="0"/>
              <a:t>But the first thing we did was confirm the validity of the request by contacting </a:t>
            </a:r>
            <a:r>
              <a:rPr lang="en-US" dirty="0" err="1" smtClean="0"/>
              <a:t>Figliozzi</a:t>
            </a:r>
            <a:endParaRPr lang="en-US" dirty="0" smtClean="0"/>
          </a:p>
          <a:p>
            <a:pPr marL="0" indent="0">
              <a:buNone/>
            </a:pPr>
            <a:endParaRPr lang="en-US" dirty="0"/>
          </a:p>
          <a:p>
            <a:r>
              <a:rPr lang="en-US" dirty="0" smtClean="0"/>
              <a:t>Next we reviewed the documentation from the attestation itself</a:t>
            </a:r>
          </a:p>
          <a:p>
            <a:endParaRPr lang="en-US" dirty="0" smtClean="0"/>
          </a:p>
          <a:p>
            <a:r>
              <a:rPr lang="en-US" dirty="0" smtClean="0"/>
              <a:t>We began to pull together the documents that we were going to upload to their site.</a:t>
            </a:r>
          </a:p>
          <a:p>
            <a:endParaRPr lang="en-US" dirty="0"/>
          </a:p>
        </p:txBody>
      </p:sp>
      <p:sp>
        <p:nvSpPr>
          <p:cNvPr id="4" name="Slide Number Placeholder 3"/>
          <p:cNvSpPr>
            <a:spLocks noGrp="1"/>
          </p:cNvSpPr>
          <p:nvPr>
            <p:ph type="sldNum" sz="quarter" idx="12"/>
          </p:nvPr>
        </p:nvSpPr>
        <p:spPr/>
        <p:txBody>
          <a:bodyPr/>
          <a:lstStyle/>
          <a:p>
            <a:fld id="{D5CA1709-01AF-44BF-8938-10B2EF3AA563}" type="slidenum">
              <a:rPr lang="en-US" smtClean="0"/>
              <a:pPr/>
              <a:t>6</a:t>
            </a:fld>
            <a:endParaRPr lang="en-US"/>
          </a:p>
        </p:txBody>
      </p:sp>
    </p:spTree>
    <p:extLst>
      <p:ext uri="{BB962C8B-B14F-4D97-AF65-F5344CB8AC3E}">
        <p14:creationId xmlns:p14="http://schemas.microsoft.com/office/powerpoint/2010/main" xmlns="" val="3300424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was in our Evidence Book for the Threshold Measures?</a:t>
            </a:r>
            <a:endParaRPr lang="en-US" dirty="0"/>
          </a:p>
        </p:txBody>
      </p:sp>
      <p:sp>
        <p:nvSpPr>
          <p:cNvPr id="3" name="Content Placeholder 2"/>
          <p:cNvSpPr>
            <a:spLocks noGrp="1"/>
          </p:cNvSpPr>
          <p:nvPr>
            <p:ph idx="1"/>
          </p:nvPr>
        </p:nvSpPr>
        <p:spPr/>
        <p:txBody>
          <a:bodyPr>
            <a:normAutofit fontScale="92500"/>
          </a:bodyPr>
          <a:lstStyle/>
          <a:p>
            <a:r>
              <a:rPr lang="en-US" dirty="0" smtClean="0"/>
              <a:t>The CMS spec sheet for the measure</a:t>
            </a:r>
          </a:p>
          <a:p>
            <a:r>
              <a:rPr lang="en-US" dirty="0" smtClean="0"/>
              <a:t>Print out of any FAQs that we used to make our assumptions, workflows and attestation</a:t>
            </a:r>
          </a:p>
          <a:p>
            <a:r>
              <a:rPr lang="en-US" dirty="0" smtClean="0"/>
              <a:t>Workflow or procedure documentation used for each of the measures </a:t>
            </a:r>
          </a:p>
          <a:p>
            <a:r>
              <a:rPr lang="en-US" dirty="0" smtClean="0"/>
              <a:t>Our self audit work papers:</a:t>
            </a:r>
          </a:p>
          <a:p>
            <a:pPr lvl="1"/>
            <a:r>
              <a:rPr lang="en-US" dirty="0" smtClean="0"/>
              <a:t>Procedure for report validation</a:t>
            </a:r>
          </a:p>
          <a:p>
            <a:pPr lvl="1"/>
            <a:r>
              <a:rPr lang="en-US" dirty="0" smtClean="0"/>
              <a:t>randomized record reviews for each measure that validated the report positive or negative for denominator and numerator inclusion/exclusion</a:t>
            </a:r>
          </a:p>
          <a:p>
            <a:pPr lvl="1"/>
            <a:r>
              <a:rPr lang="en-US" dirty="0" smtClean="0"/>
              <a:t>Screen prints from the EMR </a:t>
            </a:r>
          </a:p>
          <a:p>
            <a:r>
              <a:rPr lang="en-US" dirty="0" smtClean="0"/>
              <a:t>Weekly tracking reports for PI and procedure for how we used them</a:t>
            </a:r>
          </a:p>
          <a:p>
            <a:r>
              <a:rPr lang="en-US" dirty="0" smtClean="0"/>
              <a:t>Letter from vendor confirming our license and productive use of certified product during the attestation period</a:t>
            </a:r>
          </a:p>
          <a:p>
            <a:r>
              <a:rPr lang="en-US" dirty="0" smtClean="0"/>
              <a:t>Final EMR reports used to enter numerators and denominators into the CMS Attestation Program</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D5CA1709-01AF-44BF-8938-10B2EF3AA563}" type="slidenum">
              <a:rPr lang="en-US" smtClean="0"/>
              <a:pPr/>
              <a:t>7</a:t>
            </a:fld>
            <a:endParaRPr lang="en-US"/>
          </a:p>
        </p:txBody>
      </p:sp>
    </p:spTree>
    <p:extLst>
      <p:ext uri="{BB962C8B-B14F-4D97-AF65-F5344CB8AC3E}">
        <p14:creationId xmlns:p14="http://schemas.microsoft.com/office/powerpoint/2010/main" xmlns="" val="1005319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Else Did We do?</a:t>
            </a:r>
            <a:endParaRPr lang="en-US" dirty="0"/>
          </a:p>
        </p:txBody>
      </p:sp>
      <p:sp>
        <p:nvSpPr>
          <p:cNvPr id="3" name="Content Placeholder 2"/>
          <p:cNvSpPr>
            <a:spLocks noGrp="1"/>
          </p:cNvSpPr>
          <p:nvPr>
            <p:ph idx="1"/>
          </p:nvPr>
        </p:nvSpPr>
        <p:spPr/>
        <p:txBody>
          <a:bodyPr/>
          <a:lstStyle/>
          <a:p>
            <a:r>
              <a:rPr lang="en-US" dirty="0" smtClean="0"/>
              <a:t>Went to the files and found license agreements, POs and invoices</a:t>
            </a:r>
          </a:p>
          <a:p>
            <a:endParaRPr lang="en-US" dirty="0" smtClean="0"/>
          </a:p>
          <a:p>
            <a:r>
              <a:rPr lang="en-US" dirty="0" smtClean="0"/>
              <a:t>Had additional requests for corrected information</a:t>
            </a:r>
          </a:p>
          <a:p>
            <a:pPr lvl="1"/>
            <a:r>
              <a:rPr lang="en-US" dirty="0" smtClean="0"/>
              <a:t>The auditors do a quick look so label, label, label!</a:t>
            </a:r>
          </a:p>
          <a:p>
            <a:endParaRPr lang="en-US" dirty="0" smtClean="0"/>
          </a:p>
          <a:p>
            <a:r>
              <a:rPr lang="en-US" dirty="0" smtClean="0"/>
              <a:t>When we felt they were misunderstanding our data we asked to speak with the boss</a:t>
            </a:r>
          </a:p>
          <a:p>
            <a:endParaRPr lang="en-US" dirty="0" smtClean="0"/>
          </a:p>
          <a:p>
            <a:r>
              <a:rPr lang="en-US" dirty="0"/>
              <a:t>Used this time to review all documentation for the attestation</a:t>
            </a:r>
          </a:p>
          <a:p>
            <a:pPr marL="0" indent="0">
              <a:buNone/>
            </a:pPr>
            <a:endParaRPr lang="en-US" dirty="0"/>
          </a:p>
        </p:txBody>
      </p:sp>
      <p:sp>
        <p:nvSpPr>
          <p:cNvPr id="4" name="Slide Number Placeholder 3"/>
          <p:cNvSpPr>
            <a:spLocks noGrp="1"/>
          </p:cNvSpPr>
          <p:nvPr>
            <p:ph type="sldNum" sz="quarter" idx="12"/>
          </p:nvPr>
        </p:nvSpPr>
        <p:spPr/>
        <p:txBody>
          <a:bodyPr/>
          <a:lstStyle/>
          <a:p>
            <a:fld id="{D5CA1709-01AF-44BF-8938-10B2EF3AA563}" type="slidenum">
              <a:rPr lang="en-US" smtClean="0"/>
              <a:pPr/>
              <a:t>8</a:t>
            </a:fld>
            <a:endParaRPr lang="en-US"/>
          </a:p>
        </p:txBody>
      </p:sp>
    </p:spTree>
    <p:extLst>
      <p:ext uri="{BB962C8B-B14F-4D97-AF65-F5344CB8AC3E}">
        <p14:creationId xmlns:p14="http://schemas.microsoft.com/office/powerpoint/2010/main" xmlns="" val="2179728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to do if we had determined </a:t>
            </a:r>
            <a:r>
              <a:rPr lang="en-US" dirty="0"/>
              <a:t>w</a:t>
            </a:r>
            <a:r>
              <a:rPr lang="en-US" dirty="0" smtClean="0"/>
              <a:t>e had made an error in attestation</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xmlns="" val="3059594030"/>
              </p:ext>
            </p:extLst>
          </p:nvPr>
        </p:nvGraphicFramePr>
        <p:xfrm>
          <a:off x="1447801" y="1417638"/>
          <a:ext cx="4872038" cy="5059362"/>
        </p:xfrm>
        <a:graphic>
          <a:graphicData uri="http://schemas.openxmlformats.org/presentationml/2006/ole">
            <p:oleObj spid="_x0000_s3078" name="Acrobat Document" r:id="rId3" imgW="5829199" imgH="7543800" progId="Acrobat.Document.11">
              <p:embed/>
            </p:oleObj>
          </a:graphicData>
        </a:graphic>
      </p:graphicFrame>
      <p:sp>
        <p:nvSpPr>
          <p:cNvPr id="5" name="Slide Number Placeholder 4"/>
          <p:cNvSpPr>
            <a:spLocks noGrp="1"/>
          </p:cNvSpPr>
          <p:nvPr>
            <p:ph type="sldNum" sz="quarter" idx="12"/>
          </p:nvPr>
        </p:nvSpPr>
        <p:spPr/>
        <p:txBody>
          <a:bodyPr/>
          <a:lstStyle/>
          <a:p>
            <a:fld id="{D5CA1709-01AF-44BF-8938-10B2EF3AA563}" type="slidenum">
              <a:rPr lang="en-US" smtClean="0"/>
              <a:pPr/>
              <a:t>9</a:t>
            </a:fld>
            <a:endParaRPr lang="en-US"/>
          </a:p>
        </p:txBody>
      </p:sp>
    </p:spTree>
    <p:extLst>
      <p:ext uri="{BB962C8B-B14F-4D97-AF65-F5344CB8AC3E}">
        <p14:creationId xmlns:p14="http://schemas.microsoft.com/office/powerpoint/2010/main" xmlns="" val="1629151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329</Words>
  <Application>Microsoft Office PowerPoint</Application>
  <PresentationFormat>On-screen Show (4:3)</PresentationFormat>
  <Paragraphs>53</Paragraphs>
  <Slides>8</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Office Theme</vt:lpstr>
      <vt:lpstr>Acrobat Document</vt:lpstr>
      <vt:lpstr>Meaningful Use Pre-Payment Audit</vt:lpstr>
      <vt:lpstr>The Prepayment Audit Letter</vt:lpstr>
      <vt:lpstr>The Instructions</vt:lpstr>
      <vt:lpstr>The Data Request</vt:lpstr>
      <vt:lpstr>Where to Begin?</vt:lpstr>
      <vt:lpstr>What was in our Evidence Book for the Threshold Measures?</vt:lpstr>
      <vt:lpstr>What Else Did We do?</vt:lpstr>
      <vt:lpstr>What to do if we had determined we had made an error in attestation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C. Kelly</dc:creator>
  <cp:lastModifiedBy>Paula Williamson</cp:lastModifiedBy>
  <cp:revision>17</cp:revision>
  <dcterms:created xsi:type="dcterms:W3CDTF">2013-11-25T19:08:12Z</dcterms:created>
  <dcterms:modified xsi:type="dcterms:W3CDTF">2014-07-17T20:12:11Z</dcterms:modified>
</cp:coreProperties>
</file>